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4" r:id="rId3"/>
    <p:sldId id="259" r:id="rId4"/>
    <p:sldId id="260" r:id="rId5"/>
    <p:sldId id="257" r:id="rId6"/>
    <p:sldId id="258" r:id="rId7"/>
    <p:sldId id="263" r:id="rId8"/>
    <p:sldId id="262" r:id="rId9"/>
    <p:sldId id="261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3" r:id="rId18"/>
    <p:sldId id="272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693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33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0235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0931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940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7114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6707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574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062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337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241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127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840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795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56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68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CB4D2-B77E-45F1-9017-CC90039F7A23}" type="datetimeFigureOut">
              <a:rPr lang="en-IN" smtClean="0"/>
              <a:t>11-03-2022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75083D7-0905-403F-868E-D73A2A4D0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12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FDF0-AF8D-4666-B565-E453BC78F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80" y="942975"/>
            <a:ext cx="11335305" cy="2121763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b="1" u="sng" dirty="0">
                <a:solidFill>
                  <a:srgbClr val="C00000"/>
                </a:solidFill>
              </a:rPr>
              <a:t>B.ED. SECOND YEAR -</a:t>
            </a:r>
            <a:br>
              <a:rPr lang="en-US" sz="3600" b="1" u="sng" dirty="0">
                <a:solidFill>
                  <a:srgbClr val="C00000"/>
                </a:solidFill>
              </a:rPr>
            </a:br>
            <a:br>
              <a:rPr lang="en-US" sz="3600" b="1" u="sng">
                <a:solidFill>
                  <a:srgbClr val="C00000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Important  - viva </a:t>
            </a:r>
            <a:r>
              <a:rPr lang="en-US" sz="3600" b="1" dirty="0">
                <a:solidFill>
                  <a:srgbClr val="C00000"/>
                </a:solidFill>
              </a:rPr>
              <a:t>Questions for practical Examination</a:t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en-IN" sz="3600" b="1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F108F-7756-49C7-9344-AFDFE976A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9057" y="5989182"/>
            <a:ext cx="1867378" cy="460446"/>
          </a:xfrm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Dr.Subha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6DE0BA-9354-480E-8BED-D9037F324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5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7"/>
    </mc:Choice>
    <mc:Fallback>
      <p:transition spd="slow" advTm="1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easures of central tendency ~ A Maths Dictionary for Kids Quick Reference  by Jenny Eather">
            <a:extLst>
              <a:ext uri="{FF2B5EF4-FFF2-40B4-BE49-F238E27FC236}">
                <a16:creationId xmlns:a16="http://schemas.microsoft.com/office/drawing/2014/main" id="{45847054-473A-40B2-8CD1-5775D574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55" y="443882"/>
            <a:ext cx="6722477" cy="622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easures of Central Tendency: Mean, Median, and Mode - Owlcation">
            <a:extLst>
              <a:ext uri="{FF2B5EF4-FFF2-40B4-BE49-F238E27FC236}">
                <a16:creationId xmlns:a16="http://schemas.microsoft.com/office/drawing/2014/main" id="{C55C400C-9054-4631-824F-5C38A62B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13" y="1"/>
            <a:ext cx="37108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B613D9-F376-44E0-92CA-D1032ECAC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4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020"/>
    </mc:Choice>
    <mc:Fallback>
      <p:transition spd="slow" advTm="21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easures of Central Tendency. The three cardinal measures of central… | by  StatsCafe | Medium">
            <a:extLst>
              <a:ext uri="{FF2B5EF4-FFF2-40B4-BE49-F238E27FC236}">
                <a16:creationId xmlns:a16="http://schemas.microsoft.com/office/drawing/2014/main" id="{4ABCF2E1-B6D1-4204-A211-AFAB994C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17" y="976544"/>
            <a:ext cx="5069149" cy="437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easures of Central Tendency: The Mean, Median, and Mode - ppt video online  download">
            <a:extLst>
              <a:ext uri="{FF2B5EF4-FFF2-40B4-BE49-F238E27FC236}">
                <a16:creationId xmlns:a16="http://schemas.microsoft.com/office/drawing/2014/main" id="{F503158D-7787-4456-80C6-3D78F10B5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6"/>
          <a:stretch/>
        </p:blipFill>
        <p:spPr bwMode="auto">
          <a:xfrm>
            <a:off x="1545593" y="300583"/>
            <a:ext cx="5210313" cy="62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0D80BA-241B-4DE2-A786-C8DC61E33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7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82"/>
    </mc:Choice>
    <mc:Fallback>
      <p:transition spd="slow" advTm="150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atistical Measures of Central Tendency | by Mahbubul Alam | Towards Data  Science">
            <a:extLst>
              <a:ext uri="{FF2B5EF4-FFF2-40B4-BE49-F238E27FC236}">
                <a16:creationId xmlns:a16="http://schemas.microsoft.com/office/drawing/2014/main" id="{69A7A574-A181-4229-836B-4CEFA8BE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87" y="1635944"/>
            <a:ext cx="5134207" cy="36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asures of Dispersion in Statistics and its types - Statistical Aid">
            <a:extLst>
              <a:ext uri="{FF2B5EF4-FFF2-40B4-BE49-F238E27FC236}">
                <a16:creationId xmlns:a16="http://schemas.microsoft.com/office/drawing/2014/main" id="{79487B09-5E00-4C50-BCC4-AFBDFD79F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9"/>
          <a:stretch/>
        </p:blipFill>
        <p:spPr bwMode="auto">
          <a:xfrm>
            <a:off x="6172894" y="1635943"/>
            <a:ext cx="5705475" cy="35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7DE307-66C3-4235-8B3F-4AA77394D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18"/>
    </mc:Choice>
    <mc:Fallback>
      <p:transition spd="slow" advTm="7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PT - CORRELATION PowerPoint Presentation, free download - ID:2707614">
            <a:extLst>
              <a:ext uri="{FF2B5EF4-FFF2-40B4-BE49-F238E27FC236}">
                <a16:creationId xmlns:a16="http://schemas.microsoft.com/office/drawing/2014/main" id="{23AA6617-ED13-4643-9216-3A7487D1F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9"/>
          <a:stretch/>
        </p:blipFill>
        <p:spPr bwMode="auto">
          <a:xfrm>
            <a:off x="1771650" y="685800"/>
            <a:ext cx="95821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rrelation Coefficient | Types, Formulas &amp; Examples">
            <a:extLst>
              <a:ext uri="{FF2B5EF4-FFF2-40B4-BE49-F238E27FC236}">
                <a16:creationId xmlns:a16="http://schemas.microsoft.com/office/drawing/2014/main" id="{4D113552-370A-4FAF-B4DB-6A4289F13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1"/>
          <a:stretch/>
        </p:blipFill>
        <p:spPr bwMode="auto">
          <a:xfrm>
            <a:off x="276226" y="2443164"/>
            <a:ext cx="11811000" cy="38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C737C9-12C8-4CD0-89B1-96FD9871A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74"/>
    </mc:Choice>
    <mc:Fallback>
      <p:transition spd="slow" advTm="9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loom's Taxonomy: Applications with Solved Examples and Videos">
            <a:extLst>
              <a:ext uri="{FF2B5EF4-FFF2-40B4-BE49-F238E27FC236}">
                <a16:creationId xmlns:a16="http://schemas.microsoft.com/office/drawing/2014/main" id="{77076555-64C5-4321-AADD-6654D7FF9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"/>
          <a:stretch/>
        </p:blipFill>
        <p:spPr bwMode="auto">
          <a:xfrm>
            <a:off x="1943101" y="774923"/>
            <a:ext cx="3752850" cy="530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reate effective bloom taxonomy">
            <a:extLst>
              <a:ext uri="{FF2B5EF4-FFF2-40B4-BE49-F238E27FC236}">
                <a16:creationId xmlns:a16="http://schemas.microsoft.com/office/drawing/2014/main" id="{5FE73B88-45EF-4239-98F4-1493C9411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 bwMode="auto">
          <a:xfrm>
            <a:off x="5951970" y="1969408"/>
            <a:ext cx="6062847" cy="28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BBCF48-17E6-4353-A5B4-7758BB17B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0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47"/>
    </mc:Choice>
    <mc:Fallback>
      <p:transition spd="slow" advTm="7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ere's What's Wrong With Bloom's Taxonomy: A Deeper Learning Perspective  (Opinion)">
            <a:extLst>
              <a:ext uri="{FF2B5EF4-FFF2-40B4-BE49-F238E27FC236}">
                <a16:creationId xmlns:a16="http://schemas.microsoft.com/office/drawing/2014/main" id="{24F018C9-1233-4B0E-8E5C-59FF4F6C8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15128" r="49791"/>
          <a:stretch/>
        </p:blipFill>
        <p:spPr bwMode="auto">
          <a:xfrm>
            <a:off x="2800350" y="1381124"/>
            <a:ext cx="889635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653497-8486-4F68-B667-3E6ABF72855F}"/>
              </a:ext>
            </a:extLst>
          </p:cNvPr>
          <p:cNvSpPr txBox="1"/>
          <p:nvPr/>
        </p:nvSpPr>
        <p:spPr>
          <a:xfrm>
            <a:off x="5753100" y="400051"/>
            <a:ext cx="469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COGNITIVE    DOMAIN</a:t>
            </a:r>
            <a:endParaRPr lang="en-IN" sz="2400" b="1" u="sng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BA59F6-4961-44CE-97A7-80E3231A2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25"/>
    </mc:Choice>
    <mc:Fallback>
      <p:transition spd="slow" advTm="10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loom's Taxonomy: The Affective Domain">
            <a:extLst>
              <a:ext uri="{FF2B5EF4-FFF2-40B4-BE49-F238E27FC236}">
                <a16:creationId xmlns:a16="http://schemas.microsoft.com/office/drawing/2014/main" id="{2EA02611-2ABB-456E-A33F-AFDD39A5C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/>
          <a:stretch/>
        </p:blipFill>
        <p:spPr bwMode="auto">
          <a:xfrm>
            <a:off x="3819525" y="1400175"/>
            <a:ext cx="6238874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1AD5C-1557-4517-830A-6595FD8428AC}"/>
              </a:ext>
            </a:extLst>
          </p:cNvPr>
          <p:cNvSpPr txBox="1"/>
          <p:nvPr/>
        </p:nvSpPr>
        <p:spPr>
          <a:xfrm>
            <a:off x="4905376" y="400051"/>
            <a:ext cx="48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AFFECTIVE    DOMAIN</a:t>
            </a:r>
            <a:endParaRPr lang="en-IN" sz="2400" b="1" u="sng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7D69A1-0CFD-4864-99FB-AB3230D4C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5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92"/>
    </mc:Choice>
    <mc:Fallback>
      <p:transition spd="slow" advTm="4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Blooms Taxonomy (Psychomotor Domain) - Simplest Explanation Ever - YouTube">
            <a:extLst>
              <a:ext uri="{FF2B5EF4-FFF2-40B4-BE49-F238E27FC236}">
                <a16:creationId xmlns:a16="http://schemas.microsoft.com/office/drawing/2014/main" id="{187784C8-FD1F-4B41-A20F-93C4F5350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9180"/>
          <a:stretch/>
        </p:blipFill>
        <p:spPr bwMode="auto">
          <a:xfrm>
            <a:off x="3181350" y="847725"/>
            <a:ext cx="775334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BF3CCD-1E51-4C46-9A68-3B5A08400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0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0"/>
    </mc:Choice>
    <mc:Fallback>
      <p:transition spd="slow" advTm="2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gnostic testing &amp; remedial teaching">
            <a:extLst>
              <a:ext uri="{FF2B5EF4-FFF2-40B4-BE49-F238E27FC236}">
                <a16:creationId xmlns:a16="http://schemas.microsoft.com/office/drawing/2014/main" id="{6F94EDB1-5167-4AD0-A18D-B9F4442C2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2"/>
          <a:stretch/>
        </p:blipFill>
        <p:spPr bwMode="auto">
          <a:xfrm>
            <a:off x="2219325" y="1504951"/>
            <a:ext cx="8362949" cy="49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2BAE98-EA34-468B-A973-F270334ADA6F}"/>
              </a:ext>
            </a:extLst>
          </p:cNvPr>
          <p:cNvSpPr txBox="1"/>
          <p:nvPr/>
        </p:nvSpPr>
        <p:spPr>
          <a:xfrm>
            <a:off x="2857501" y="716905"/>
            <a:ext cx="560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Diagnosis and Remedial teaching</a:t>
            </a:r>
            <a:endParaRPr lang="en-IN" sz="2400" b="1" u="sng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1F86A7-E9B3-4BF1-B47B-02623149C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2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26"/>
    </mc:Choice>
    <mc:Fallback>
      <p:transition spd="slow" advTm="10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22CFF2-72B7-446D-81F4-EEDFEE2FD09F}"/>
              </a:ext>
            </a:extLst>
          </p:cNvPr>
          <p:cNvSpPr txBox="1"/>
          <p:nvPr/>
        </p:nvSpPr>
        <p:spPr>
          <a:xfrm>
            <a:off x="1762125" y="2508825"/>
            <a:ext cx="512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</a:rPr>
              <a:t>THANK YOU</a:t>
            </a:r>
            <a:endParaRPr lang="en-IN" sz="3200" b="1" u="sng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9B1459-266E-4AD5-A250-65CE17309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6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8"/>
    </mc:Choice>
    <mc:Fallback>
      <p:transition spd="slow" advTm="3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60E59-2777-4A2E-934F-732230746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212" y="695326"/>
            <a:ext cx="8248650" cy="447675"/>
          </a:xfrm>
        </p:spPr>
        <p:txBody>
          <a:bodyPr>
            <a:normAutofit fontScale="90000"/>
          </a:bodyPr>
          <a:lstStyle/>
          <a:p>
            <a:r>
              <a:rPr lang="en-US" sz="3200" b="1" u="sng" dirty="0">
                <a:solidFill>
                  <a:srgbClr val="C00000"/>
                </a:solidFill>
              </a:rPr>
              <a:t>NUMBER OF RECORDS SUBMITTED</a:t>
            </a:r>
            <a:endParaRPr lang="en-IN" sz="3200" b="1" u="sng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F9842-BB30-4162-AFF7-750D71682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6288" y="1843678"/>
            <a:ext cx="8915399" cy="3423647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C00000"/>
                </a:solidFill>
              </a:rPr>
              <a:t>FOR EACH PEDAGOGY</a:t>
            </a:r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 b="1" dirty="0">
                <a:solidFill>
                  <a:srgbClr val="002060"/>
                </a:solidFill>
              </a:rPr>
              <a:t>.LESSON PLAN RECORDS                                      -     2 </a:t>
            </a:r>
          </a:p>
          <a:p>
            <a:r>
              <a:rPr lang="en-US" b="1" dirty="0">
                <a:solidFill>
                  <a:srgbClr val="002060"/>
                </a:solidFill>
              </a:rPr>
              <a:t>2.LESSON OBSERVATION RECORD                         -     1</a:t>
            </a:r>
          </a:p>
          <a:p>
            <a:r>
              <a:rPr lang="en-US" b="1" dirty="0">
                <a:solidFill>
                  <a:srgbClr val="002060"/>
                </a:solidFill>
              </a:rPr>
              <a:t>3.DIAGNOSTIC AND REMEDIATION RECORD        -     1</a:t>
            </a:r>
          </a:p>
          <a:p>
            <a:r>
              <a:rPr lang="en-US" b="1" dirty="0">
                <a:solidFill>
                  <a:srgbClr val="002060"/>
                </a:solidFill>
              </a:rPr>
              <a:t>4. EPC 4 – ENHANCING PROFESSIONAL CAPACITY  -  INTERNAL</a:t>
            </a:r>
          </a:p>
          <a:p>
            <a:r>
              <a:rPr lang="en-US" b="1" dirty="0">
                <a:solidFill>
                  <a:srgbClr val="002060"/>
                </a:solidFill>
              </a:rPr>
              <a:t>5. YOGA AND HEALTH EDUCATION  RECORD            - INTERNAL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570971-79CD-4225-B985-B0B6EA4B2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4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48"/>
    </mc:Choice>
    <mc:Fallback>
      <p:transition spd="slow" advTm="6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cro Teaching | Micro Teaching Skills | MicroTeaching [Everything You Need  To Know]">
            <a:extLst>
              <a:ext uri="{FF2B5EF4-FFF2-40B4-BE49-F238E27FC236}">
                <a16:creationId xmlns:a16="http://schemas.microsoft.com/office/drawing/2014/main" id="{7EA25036-7A09-4D10-8F0F-BF9BC75C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4" t="3625" b="85372"/>
          <a:stretch/>
        </p:blipFill>
        <p:spPr bwMode="auto">
          <a:xfrm>
            <a:off x="1633492" y="1162974"/>
            <a:ext cx="9942990" cy="207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icro Teaching | Micro Teaching Skills | MicroTeaching [Everything You Need  To Know]">
            <a:extLst>
              <a:ext uri="{FF2B5EF4-FFF2-40B4-BE49-F238E27FC236}">
                <a16:creationId xmlns:a16="http://schemas.microsoft.com/office/drawing/2014/main" id="{1D3C31DF-9608-45FA-9674-6528C6AAB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16149" b="71036"/>
          <a:stretch/>
        </p:blipFill>
        <p:spPr bwMode="auto">
          <a:xfrm>
            <a:off x="1633491" y="3617652"/>
            <a:ext cx="9942989" cy="266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402017-C07E-4E3D-A566-0C5EBA243590}"/>
              </a:ext>
            </a:extLst>
          </p:cNvPr>
          <p:cNvSpPr txBox="1"/>
          <p:nvPr/>
        </p:nvSpPr>
        <p:spPr>
          <a:xfrm>
            <a:off x="4876800" y="324006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MICRO TEACHING</a:t>
            </a:r>
            <a:endParaRPr lang="en-IN" sz="2400" b="1" u="sng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EBDF2E-34CC-4383-9866-624D92084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47"/>
    </mc:Choice>
    <mc:Fallback>
      <p:transition spd="slow" advTm="10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cro teaching">
            <a:extLst>
              <a:ext uri="{FF2B5EF4-FFF2-40B4-BE49-F238E27FC236}">
                <a16:creationId xmlns:a16="http://schemas.microsoft.com/office/drawing/2014/main" id="{A33E49CC-0D5D-4045-B4CC-47B058C56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 r="8310" b="21000"/>
          <a:stretch/>
        </p:blipFill>
        <p:spPr bwMode="auto">
          <a:xfrm>
            <a:off x="1666876" y="800101"/>
            <a:ext cx="93916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04ADC0-BB52-4D44-8926-85BFD1DEA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0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86"/>
    </mc:Choice>
    <mc:Fallback>
      <p:transition spd="slow" advTm="4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cro teaching-concept-micro teaching cycle Bed - STUDYQUIRK">
            <a:extLst>
              <a:ext uri="{FF2B5EF4-FFF2-40B4-BE49-F238E27FC236}">
                <a16:creationId xmlns:a16="http://schemas.microsoft.com/office/drawing/2014/main" id="{A922E872-C745-4E9E-A42F-804EBFE13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5"/>
          <a:stretch/>
        </p:blipFill>
        <p:spPr bwMode="auto">
          <a:xfrm>
            <a:off x="1752600" y="1495424"/>
            <a:ext cx="9086850" cy="451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B96217-33DE-43AC-BA8A-C1328D339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8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31"/>
    </mc:Choice>
    <mc:Fallback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teaching &amp; Skills">
            <a:extLst>
              <a:ext uri="{FF2B5EF4-FFF2-40B4-BE49-F238E27FC236}">
                <a16:creationId xmlns:a16="http://schemas.microsoft.com/office/drawing/2014/main" id="{055A2B2F-8D86-4160-84CA-A9205D920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3" y="683581"/>
            <a:ext cx="9712171" cy="593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DCCA90-60E3-48A1-86D6-A1BB9E051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3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86"/>
    </mc:Choice>
    <mc:Fallback>
      <p:transition spd="slow" advTm="88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ionship among Measurement, Assessment, and Evaluation.. What Is It?">
            <a:extLst>
              <a:ext uri="{FF2B5EF4-FFF2-40B4-BE49-F238E27FC236}">
                <a16:creationId xmlns:a16="http://schemas.microsoft.com/office/drawing/2014/main" id="{8ADF5C1E-9DB2-4BA8-B8C0-1760895FE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17239"/>
          <a:stretch/>
        </p:blipFill>
        <p:spPr bwMode="auto">
          <a:xfrm>
            <a:off x="1671590" y="1251288"/>
            <a:ext cx="9559401" cy="46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CFA8B0-0177-4016-B77F-7003803D8D92}"/>
              </a:ext>
            </a:extLst>
          </p:cNvPr>
          <p:cNvSpPr txBox="1"/>
          <p:nvPr/>
        </p:nvSpPr>
        <p:spPr>
          <a:xfrm>
            <a:off x="3609975" y="342900"/>
            <a:ext cx="744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TEST MEASUREMENT AND EVALUATION</a:t>
            </a:r>
            <a:endParaRPr lang="en-IN" sz="2400" b="1" u="sng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F5B022-9ACB-4F01-9D83-DB942049A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6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82"/>
    </mc:Choice>
    <mc:Fallback>
      <p:transition spd="slow" advTm="9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ionship among Measurement, Assessment, and Evaluation.. What Is It?">
            <a:extLst>
              <a:ext uri="{FF2B5EF4-FFF2-40B4-BE49-F238E27FC236}">
                <a16:creationId xmlns:a16="http://schemas.microsoft.com/office/drawing/2014/main" id="{49FFA0AE-ECD8-4016-A3CD-150E3166B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1"/>
          <a:stretch/>
        </p:blipFill>
        <p:spPr bwMode="auto">
          <a:xfrm>
            <a:off x="1333500" y="1047750"/>
            <a:ext cx="9525000" cy="414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4F3EC9-2826-4C2A-848B-DFD89EBD8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0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30"/>
    </mc:Choice>
    <mc:Fallback>
      <p:transition spd="slow" advTm="4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key differences and similarities between both the assessment and... |  Download Scientific Diagram">
            <a:extLst>
              <a:ext uri="{FF2B5EF4-FFF2-40B4-BE49-F238E27FC236}">
                <a16:creationId xmlns:a16="http://schemas.microsoft.com/office/drawing/2014/main" id="{63E91A6C-6360-47EB-B2B0-E903D37FB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2" b="15100"/>
          <a:stretch/>
        </p:blipFill>
        <p:spPr bwMode="auto">
          <a:xfrm>
            <a:off x="2695575" y="1207363"/>
            <a:ext cx="6800850" cy="417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0CE10A-E571-4F47-B2CB-6FDB8D173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1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44"/>
    </mc:Choice>
    <mc:Fallback>
      <p:transition spd="slow" advTm="9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184</TotalTime>
  <Words>85</Words>
  <Application>Microsoft Office PowerPoint</Application>
  <PresentationFormat>Widescreen</PresentationFormat>
  <Paragraphs>16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Wisp</vt:lpstr>
      <vt:lpstr> B.ED. SECOND YEAR -  Important  - viva Questions for practical Examination </vt:lpstr>
      <vt:lpstr>NUMBER OF RECORDS SUBMITTED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Subha Anathraj</dc:creator>
  <cp:lastModifiedBy>Subha Anathraj</cp:lastModifiedBy>
  <cp:revision>46</cp:revision>
  <dcterms:created xsi:type="dcterms:W3CDTF">2022-03-10T13:17:04Z</dcterms:created>
  <dcterms:modified xsi:type="dcterms:W3CDTF">2022-03-11T16:11:09Z</dcterms:modified>
</cp:coreProperties>
</file>